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74" r:id="rId7"/>
    <p:sldId id="280" r:id="rId8"/>
    <p:sldId id="265" r:id="rId9"/>
    <p:sldId id="263" r:id="rId10"/>
    <p:sldId id="281" r:id="rId11"/>
    <p:sldId id="267" r:id="rId12"/>
    <p:sldId id="279" r:id="rId13"/>
    <p:sldId id="282" r:id="rId14"/>
    <p:sldId id="261" r:id="rId15"/>
    <p:sldId id="283" r:id="rId16"/>
    <p:sldId id="284" r:id="rId17"/>
    <p:sldId id="285" r:id="rId18"/>
    <p:sldId id="286" r:id="rId19"/>
    <p:sldId id="266" r:id="rId20"/>
    <p:sldId id="278" r:id="rId21"/>
    <p:sldId id="277" r:id="rId22"/>
    <p:sldId id="287" r:id="rId23"/>
    <p:sldId id="268" r:id="rId24"/>
    <p:sldId id="258" r:id="rId25"/>
    <p:sldId id="270" r:id="rId26"/>
    <p:sldId id="26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32" autoAdjust="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8/10/2024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8/10/2024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5270326" cy="192950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70536-1D27-A49B-5E99-9712564446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Fetch.ai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06D2-F132-3307-8EF4-93193B16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6689478" cy="667498"/>
          </a:xfrm>
        </p:spPr>
        <p:txBody>
          <a:bodyPr/>
          <a:lstStyle/>
          <a:p>
            <a:r>
              <a:rPr lang="en-IN" dirty="0"/>
              <a:t>Backend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710F4-43F0-04A6-B992-B600CD45E7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056563" y="1327753"/>
            <a:ext cx="2556579" cy="365125"/>
          </a:xfrm>
        </p:spPr>
        <p:txBody>
          <a:bodyPr/>
          <a:lstStyle/>
          <a:p>
            <a:r>
              <a:rPr lang="en-IN" dirty="0"/>
              <a:t>Flask Framework: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012F5-4D12-B957-6319-36A4632EAD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6563" y="1495435"/>
            <a:ext cx="8282392" cy="132823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sz="1600" b="1" u="sng" dirty="0"/>
              <a:t>Routing: </a:t>
            </a:r>
            <a:r>
              <a:rPr lang="en-IN" sz="1600" dirty="0"/>
              <a:t>Defines endpoints for order placement, material handling, and status checking.</a:t>
            </a:r>
          </a:p>
          <a:p>
            <a:pPr>
              <a:lnSpc>
                <a:spcPct val="200000"/>
              </a:lnSpc>
            </a:pPr>
            <a:r>
              <a:rPr lang="en-IN" sz="1600" b="1" u="sng" dirty="0"/>
              <a:t>Error Handling: </a:t>
            </a:r>
            <a:r>
              <a:rPr lang="en-IN" sz="1600" dirty="0"/>
              <a:t>Robust error handling mechanisms to ensure smooth operations and informative responses.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F64A7-7074-44B8-A88B-C7118DD3E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853" y="2969703"/>
            <a:ext cx="2556578" cy="365125"/>
          </a:xfrm>
        </p:spPr>
        <p:txBody>
          <a:bodyPr/>
          <a:lstStyle/>
          <a:p>
            <a:r>
              <a:rPr lang="en-US" dirty="0" err="1"/>
              <a:t>UAgents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6AF386-39A7-D9B0-287D-3D2A6D8EC6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852" y="3236472"/>
            <a:ext cx="9261190" cy="129108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600" b="1" u="sng" dirty="0"/>
              <a:t>Supplier Agent: </a:t>
            </a:r>
            <a:r>
              <a:rPr lang="en-US" sz="1600" dirty="0"/>
              <a:t>Manages supplier interactions and processes incoming orders.</a:t>
            </a:r>
          </a:p>
          <a:p>
            <a:pPr>
              <a:lnSpc>
                <a:spcPct val="200000"/>
              </a:lnSpc>
            </a:pPr>
            <a:r>
              <a:rPr lang="en-US" sz="1600" b="1" u="sng" dirty="0"/>
              <a:t>Manufacturer Agent: </a:t>
            </a:r>
            <a:r>
              <a:rPr lang="en-US" sz="1600" dirty="0"/>
              <a:t>Handles manufacturing tasks and material processing.</a:t>
            </a:r>
          </a:p>
          <a:p>
            <a:pPr>
              <a:lnSpc>
                <a:spcPct val="200000"/>
              </a:lnSpc>
            </a:pPr>
            <a:r>
              <a:rPr lang="en-US" sz="1600" b="1" u="sng" dirty="0"/>
              <a:t>Distributor Agent: </a:t>
            </a:r>
            <a:r>
              <a:rPr lang="en-US" sz="1600" dirty="0"/>
              <a:t>Coordinates distribution of goods.</a:t>
            </a:r>
          </a:p>
          <a:p>
            <a:pPr>
              <a:lnSpc>
                <a:spcPct val="200000"/>
              </a:lnSpc>
            </a:pPr>
            <a:r>
              <a:rPr lang="en-US" sz="1600" b="1" u="sng" dirty="0"/>
              <a:t>Retailer Agent</a:t>
            </a:r>
            <a:r>
              <a:rPr lang="en-US" sz="1600" dirty="0"/>
              <a:t>: Manages retail operations and customer interactions.</a:t>
            </a:r>
          </a:p>
          <a:p>
            <a:pPr>
              <a:lnSpc>
                <a:spcPct val="200000"/>
              </a:lnSpc>
            </a:pPr>
            <a:r>
              <a:rPr lang="en-US" sz="1600" b="1" u="sng" dirty="0"/>
              <a:t>Contract Management: </a:t>
            </a:r>
            <a:r>
              <a:rPr lang="en-US" sz="1600" dirty="0"/>
              <a:t>State machine contracts for managing transitions between different supply chain states.</a:t>
            </a:r>
            <a:endParaRPr lang="en-IN" sz="16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8757F37-A6D0-2AD3-BC17-B67580561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0455218-8670-F0B6-5DFB-468A94BB6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F22D17C-4F8E-1B87-C098-BB92D59A3C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33491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961" y="1770151"/>
            <a:ext cx="5824073" cy="580029"/>
          </a:xfrm>
        </p:spPr>
        <p:txBody>
          <a:bodyPr/>
          <a:lstStyle/>
          <a:p>
            <a:pPr algn="ctr"/>
            <a:r>
              <a:rPr lang="en-US" dirty="0"/>
              <a:t>Approach and Methodology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5369" y="2807711"/>
            <a:ext cx="9421259" cy="3537587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b="1" u="sng" dirty="0"/>
              <a:t>Development Phases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Phase 1: Requirement Analysis and Design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Phase 2: Backend Development with </a:t>
            </a:r>
            <a:r>
              <a:rPr lang="en-US" dirty="0" err="1"/>
              <a:t>Uagents</a:t>
            </a:r>
            <a:endParaRPr lang="en-US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Phase 3: Frontend Development with React and Interactive Elements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Phase 4: Integration and Testing</a:t>
            </a:r>
          </a:p>
          <a:p>
            <a:pPr algn="l">
              <a:lnSpc>
                <a:spcPct val="100000"/>
              </a:lnSpc>
            </a:pPr>
            <a:endParaRPr lang="en-US" dirty="0"/>
          </a:p>
          <a:p>
            <a:pPr algn="l">
              <a:lnSpc>
                <a:spcPct val="100000"/>
              </a:lnSpc>
            </a:pPr>
            <a:r>
              <a:rPr lang="en-US" dirty="0"/>
              <a:t>Integration: Ensured seamless communication between frontend and backend through well-defined API endpoints.</a:t>
            </a:r>
          </a:p>
          <a:p>
            <a:pPr algn="l">
              <a:lnSpc>
                <a:spcPct val="100000"/>
              </a:lnSpc>
            </a:pPr>
            <a:endParaRPr lang="en-US" dirty="0"/>
          </a:p>
          <a:p>
            <a:pPr algn="l">
              <a:lnSpc>
                <a:spcPct val="100000"/>
              </a:lnSpc>
            </a:pPr>
            <a:r>
              <a:rPr lang="en-US" dirty="0"/>
              <a:t>Testing: Comprehensive testing of all functionalities to ensure reliability and performance.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7CB7-45ED-B6D2-B86E-AE2B71A7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532" y="343312"/>
            <a:ext cx="5424988" cy="579245"/>
          </a:xfrm>
        </p:spPr>
        <p:txBody>
          <a:bodyPr/>
          <a:lstStyle/>
          <a:p>
            <a:pPr algn="ctr"/>
            <a:r>
              <a:rPr lang="en-US" dirty="0"/>
              <a:t>ACTIVITY DIAGRAM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2EF6CA-01CA-927D-FF73-60F4CCED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6B42F6-0C80-DBDF-8C53-28CB0E1C5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783BC41-A762-AA29-4231-78571B101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50136B-B560-62B7-09F8-B1F7961E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71" y="1635045"/>
            <a:ext cx="4637843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2EF6CA-01CA-927D-FF73-60F4CCED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6B42F6-0C80-DBDF-8C53-28CB0E1C5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783BC41-A762-AA29-4231-78571B101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F25C91-5D4E-0008-2B2C-3C85AF6D54E4}"/>
              </a:ext>
            </a:extLst>
          </p:cNvPr>
          <p:cNvSpPr txBox="1">
            <a:spLocks/>
          </p:cNvSpPr>
          <p:nvPr/>
        </p:nvSpPr>
        <p:spPr>
          <a:xfrm>
            <a:off x="3562775" y="560082"/>
            <a:ext cx="5424988" cy="5792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3F4666-7476-F7F5-2178-D3ECB2A0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01" y="1570076"/>
            <a:ext cx="4681364" cy="47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2EF6CA-01CA-927D-FF73-60F4CCED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6B42F6-0C80-DBDF-8C53-28CB0E1C5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783BC41-A762-AA29-4231-78571B101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F25C91-5D4E-0008-2B2C-3C85AF6D54E4}"/>
              </a:ext>
            </a:extLst>
          </p:cNvPr>
          <p:cNvSpPr txBox="1">
            <a:spLocks/>
          </p:cNvSpPr>
          <p:nvPr/>
        </p:nvSpPr>
        <p:spPr>
          <a:xfrm>
            <a:off x="3562775" y="560082"/>
            <a:ext cx="5424988" cy="5792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COMPONENT DIAGRAM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D9E46-347B-8D34-915A-CC7D5F7D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4" y="1139327"/>
            <a:ext cx="6274489" cy="558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5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2EF6CA-01CA-927D-FF73-60F4CCED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6B42F6-0C80-DBDF-8C53-28CB0E1C5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783BC41-A762-AA29-4231-78571B101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F25C91-5D4E-0008-2B2C-3C85AF6D54E4}"/>
              </a:ext>
            </a:extLst>
          </p:cNvPr>
          <p:cNvSpPr txBox="1">
            <a:spLocks/>
          </p:cNvSpPr>
          <p:nvPr/>
        </p:nvSpPr>
        <p:spPr>
          <a:xfrm>
            <a:off x="2648375" y="501450"/>
            <a:ext cx="7313772" cy="5792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STATE TRANSITION  DIAGRAM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D3341-AC7C-C523-19D9-37CAD838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98" y="1278359"/>
            <a:ext cx="3560852" cy="464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2DFA4-598D-A0D9-6D0D-70737838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83" y="1278359"/>
            <a:ext cx="4619625" cy="41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4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/>
          <a:lstStyle/>
          <a:p>
            <a:r>
              <a:rPr lang="en-US" dirty="0"/>
              <a:t>Order management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/>
          <a:lstStyle/>
          <a:p>
            <a:r>
              <a:rPr lang="en-US" dirty="0"/>
              <a:t> Users can place orders through the frontend interface. The order details are sent to the backend, processed, and stored.  - Order history is displayed, showing item names, quantities, and statuses.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/>
          <a:lstStyle/>
          <a:p>
            <a:r>
              <a:rPr lang="en-US" dirty="0"/>
              <a:t>Material handling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51424"/>
            <a:ext cx="4172533" cy="2329657"/>
          </a:xfrm>
        </p:spPr>
        <p:txBody>
          <a:bodyPr/>
          <a:lstStyle/>
          <a:p>
            <a:r>
              <a:rPr lang="en-US" dirty="0"/>
              <a:t>Automated processes for sending and receiving materials between agents, enhancing efficiency and reducing manual effort.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/>
          <a:lstStyle/>
          <a:p>
            <a:r>
              <a:rPr lang="en-US" dirty="0"/>
              <a:t>Manufacturing &amp; Distribution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/>
          <a:lstStyle/>
          <a:p>
            <a:r>
              <a:rPr lang="en-US" dirty="0"/>
              <a:t>Agents manage the production and distribution of goods, ensuring timely fulfillment and tracking.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/>
          <a:lstStyle/>
          <a:p>
            <a:r>
              <a:rPr lang="en-US" dirty="0"/>
              <a:t>Real-Time Status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51424"/>
            <a:ext cx="4172533" cy="2329657"/>
          </a:xfrm>
        </p:spPr>
        <p:txBody>
          <a:bodyPr/>
          <a:lstStyle/>
          <a:p>
            <a:r>
              <a:rPr lang="en-US" dirty="0"/>
              <a:t>Provides real-time updates on order status, material handling, and other supply chain processes.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3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r>
              <a:rPr lang="en-US" noProof="0" dirty="0"/>
              <a:t>Our competition graphic</a:t>
            </a:r>
            <a:br>
              <a:rPr lang="en-US" dirty="0"/>
            </a:b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78AC672-B3A8-4818-A2DD-4AC4E09C21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3542" y="1570523"/>
            <a:ext cx="1706965" cy="492025"/>
          </a:xfrm>
        </p:spPr>
        <p:txBody>
          <a:bodyPr/>
          <a:lstStyle/>
          <a:p>
            <a:r>
              <a:rPr lang="en-US" sz="1300" dirty="0"/>
              <a:t>Challenges faced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D0E0121-9CF8-404E-ACC6-53AFD861FE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3586" y="1570523"/>
            <a:ext cx="1706965" cy="492025"/>
          </a:xfrm>
        </p:spPr>
        <p:txBody>
          <a:bodyPr/>
          <a:lstStyle/>
          <a:p>
            <a:r>
              <a:rPr lang="en-US" sz="1300" dirty="0"/>
              <a:t>Solutions implemented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1553C4-0133-CD63-43AA-F6C6158F5452}"/>
              </a:ext>
            </a:extLst>
          </p:cNvPr>
          <p:cNvSpPr txBox="1"/>
          <p:nvPr/>
        </p:nvSpPr>
        <p:spPr>
          <a:xfrm>
            <a:off x="2743200" y="2156456"/>
            <a:ext cx="1706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Difficulties in synchronizing frontend and backend components.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1E6619-9237-2168-2298-25C757ECDBB8}"/>
              </a:ext>
            </a:extLst>
          </p:cNvPr>
          <p:cNvSpPr txBox="1"/>
          <p:nvPr/>
        </p:nvSpPr>
        <p:spPr>
          <a:xfrm>
            <a:off x="5103273" y="4056789"/>
            <a:ext cx="2047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Implemented comprehensive error handling and logging mechanisms to track and address issues effectively.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085EDE-6C60-71DF-992F-DC3CF14FA1E9}"/>
              </a:ext>
            </a:extLst>
          </p:cNvPr>
          <p:cNvSpPr txBox="1"/>
          <p:nvPr/>
        </p:nvSpPr>
        <p:spPr>
          <a:xfrm>
            <a:off x="2743199" y="4056789"/>
            <a:ext cx="1706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Ensuring robust error handling and logging for smooth operation.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1463EB-94D8-B8E0-94DB-F41DBD0C54A7}"/>
              </a:ext>
            </a:extLst>
          </p:cNvPr>
          <p:cNvSpPr txBox="1"/>
          <p:nvPr/>
        </p:nvSpPr>
        <p:spPr>
          <a:xfrm>
            <a:off x="5103273" y="2156456"/>
            <a:ext cx="2047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Resolved integration issues by refining API endpoints and frontend logic.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2E55-D5BE-B1A6-4D4F-0F1AA741E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4955" y="362537"/>
            <a:ext cx="11044313" cy="687834"/>
          </a:xfrm>
        </p:spPr>
        <p:txBody>
          <a:bodyPr/>
          <a:lstStyle/>
          <a:p>
            <a:pPr algn="ctr"/>
            <a:r>
              <a:rPr lang="en-US" dirty="0"/>
              <a:t>IMPLEMENTATION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8085F-8472-4F71-5027-747068D3B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B6C05-01B8-52C0-D084-3573D7A98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2AF764-83E6-0A1D-02E0-B935C03DE4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BEFC82-C358-94F2-ADF8-91B418F4083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72818" y="1426576"/>
            <a:ext cx="6554184" cy="5068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A8ACA3-DA70-9E2F-3010-5C56FD51691E}"/>
              </a:ext>
            </a:extLst>
          </p:cNvPr>
          <p:cNvSpPr txBox="1"/>
          <p:nvPr/>
        </p:nvSpPr>
        <p:spPr>
          <a:xfrm>
            <a:off x="2342642" y="706454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b="1" u="sng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https</a:t>
            </a:r>
            <a:r>
              <a:rPr lang="en-IN" dirty="0">
                <a:solidFill>
                  <a:schemeClr val="bg2"/>
                </a:solidFill>
              </a:rPr>
              <a:t>://fetchai-dapp.netlify.app/ </a:t>
            </a:r>
          </a:p>
        </p:txBody>
      </p:sp>
    </p:spTree>
    <p:extLst>
      <p:ext uri="{BB962C8B-B14F-4D97-AF65-F5344CB8AC3E}">
        <p14:creationId xmlns:p14="http://schemas.microsoft.com/office/powerpoint/2010/main" val="368100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</a:t>
            </a:r>
            <a:r>
              <a:rPr lang="en-US" dirty="0">
                <a:cs typeface="Times New Roman" panose="02020603050405020304" pitchFamily="18" charset="0"/>
              </a:rPr>
              <a:t>Traditional Supply </a:t>
            </a:r>
            <a:r>
              <a:rPr lang="en-US" dirty="0" err="1">
                <a:cs typeface="Times New Roman" panose="02020603050405020304" pitchFamily="18" charset="0"/>
              </a:rPr>
              <a:t>Chains:Inefficient</a:t>
            </a:r>
            <a:r>
              <a:rPr lang="en-US" dirty="0">
                <a:cs typeface="Times New Roman" panose="02020603050405020304" pitchFamily="18" charset="0"/>
              </a:rPr>
              <a:t> handling of orders and </a:t>
            </a:r>
            <a:r>
              <a:rPr lang="en-US" dirty="0" err="1">
                <a:cs typeface="Times New Roman" panose="02020603050405020304" pitchFamily="18" charset="0"/>
              </a:rPr>
              <a:t>inventory.Lack</a:t>
            </a:r>
            <a:r>
              <a:rPr lang="en-US" dirty="0">
                <a:cs typeface="Times New Roman" panose="02020603050405020304" pitchFamily="18" charset="0"/>
              </a:rPr>
              <a:t> of real-time visibility and </a:t>
            </a:r>
            <a:r>
              <a:rPr lang="en-US" dirty="0" err="1">
                <a:cs typeface="Times New Roman" panose="02020603050405020304" pitchFamily="18" charset="0"/>
              </a:rPr>
              <a:t>tracking.Poor</a:t>
            </a:r>
            <a:r>
              <a:rPr lang="en-US" dirty="0">
                <a:cs typeface="Times New Roman" panose="02020603050405020304" pitchFamily="18" charset="0"/>
              </a:rPr>
              <a:t> communication between supply chain entities (suppliers, manufacturers, distributors, retailers).Need: A streamlined, efficient system to handle orders, track materials, and coordinate between different roles in the supply chain.</a:t>
            </a: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itle 977">
            <a:extLst>
              <a:ext uri="{FF2B5EF4-FFF2-40B4-BE49-F238E27FC236}">
                <a16:creationId xmlns:a16="http://schemas.microsoft.com/office/drawing/2014/main" id="{97E8AD1C-83FE-43D6-93CF-EF82BAE4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975" y="1144939"/>
            <a:ext cx="5473874" cy="687833"/>
          </a:xfrm>
        </p:spPr>
        <p:txBody>
          <a:bodyPr/>
          <a:lstStyle/>
          <a:p>
            <a:r>
              <a:rPr lang="en-US" dirty="0"/>
              <a:t>Results &amp; impact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015563-070E-44B6-A631-0F7B138A49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US" dirty="0"/>
              <a:t>Key metrics &amp; Impacts</a:t>
            </a:r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id="{4E3CE8A3-706A-4699-B699-A35574C8DB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1466" y="2330563"/>
            <a:ext cx="3574251" cy="448769"/>
          </a:xfrm>
        </p:spPr>
        <p:txBody>
          <a:bodyPr/>
          <a:lstStyle/>
          <a:p>
            <a:r>
              <a:rPr lang="en-US" b="1" u="sng" dirty="0"/>
              <a:t>Key metrics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508E97-4AAC-4B93-BC54-AFF59B214C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70230" y="2446928"/>
            <a:ext cx="3574251" cy="448769"/>
          </a:xfrm>
        </p:spPr>
        <p:txBody>
          <a:bodyPr/>
          <a:lstStyle/>
          <a:p>
            <a:r>
              <a:rPr lang="en-US" b="1" u="sng" dirty="0"/>
              <a:t>Impact</a:t>
            </a:r>
          </a:p>
        </p:txBody>
      </p:sp>
      <p:sp>
        <p:nvSpPr>
          <p:cNvPr id="778" name="Footer Placeholder 777">
            <a:extLst>
              <a:ext uri="{FF2B5EF4-FFF2-40B4-BE49-F238E27FC236}">
                <a16:creationId xmlns:a16="http://schemas.microsoft.com/office/drawing/2014/main" id="{19834C9A-0F33-41A0-87C5-895769CD7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779" name="Slide Number Placeholder 778">
            <a:extLst>
              <a:ext uri="{FF2B5EF4-FFF2-40B4-BE49-F238E27FC236}">
                <a16:creationId xmlns:a16="http://schemas.microsoft.com/office/drawing/2014/main" id="{766B8C96-025A-4125-B64A-B90AECE1D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229F8-075E-F3AA-F091-4E30841343F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991466" y="2640293"/>
            <a:ext cx="4352925" cy="2636837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/>
              <a:t>Efficiency Improvement:</a:t>
            </a:r>
          </a:p>
          <a:p>
            <a:pPr marL="0" indent="0" algn="just">
              <a:buNone/>
            </a:pPr>
            <a:r>
              <a:rPr lang="en-US" sz="2000" dirty="0"/>
              <a:t> Reduced order processing time by [specific percentage or time], streamlining operations. </a:t>
            </a:r>
          </a:p>
          <a:p>
            <a:pPr marL="0" indent="0" algn="just">
              <a:buNone/>
            </a:pPr>
            <a:r>
              <a:rPr lang="en-US" sz="2000" dirty="0"/>
              <a:t>User Engagement:</a:t>
            </a:r>
          </a:p>
          <a:p>
            <a:pPr marL="0" indent="0" algn="just">
              <a:buNone/>
            </a:pPr>
            <a:r>
              <a:rPr lang="en-US" sz="2000" dirty="0"/>
              <a:t>Enhanced user interaction through dynamic and responsive UI elements.</a:t>
            </a:r>
            <a:endParaRPr lang="en-IN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9E6DF0-6090-6979-32C0-D1C1B4CCC095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84636" y="2787675"/>
            <a:ext cx="4352925" cy="2636837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/>
              <a:t>Operational Efficiency:</a:t>
            </a:r>
          </a:p>
          <a:p>
            <a:pPr marL="0" indent="0" algn="just">
              <a:buNone/>
            </a:pPr>
            <a:r>
              <a:rPr lang="en-US" sz="2000" dirty="0"/>
              <a:t>Streamlined supply chain processes with improved transparency and reduced delays. </a:t>
            </a:r>
          </a:p>
          <a:p>
            <a:pPr marL="0" indent="0" algn="just">
              <a:buNone/>
            </a:pPr>
            <a:r>
              <a:rPr lang="en-US" sz="2000" dirty="0"/>
              <a:t>User Feedback:</a:t>
            </a:r>
          </a:p>
          <a:p>
            <a:pPr marL="0" indent="0" algn="just">
              <a:buNone/>
            </a:pPr>
            <a:r>
              <a:rPr lang="en-US" sz="2000" dirty="0"/>
              <a:t>Positive responses from users and stakeholders regarding the system’s functionality and design.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38399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8" y="695093"/>
            <a:ext cx="5269165" cy="66749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5" y="1791427"/>
            <a:ext cx="2736465" cy="365125"/>
          </a:xfrm>
        </p:spPr>
        <p:txBody>
          <a:bodyPr/>
          <a:lstStyle/>
          <a:p>
            <a:r>
              <a:rPr lang="en-US" dirty="0"/>
              <a:t>ADVANCED ANALYTICS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r>
              <a:rPr lang="en-US" dirty="0"/>
              <a:t>Develop analytics and reporting features for deeper insights into supply chain performance.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791427"/>
            <a:ext cx="2556578" cy="447513"/>
          </a:xfrm>
        </p:spPr>
        <p:txBody>
          <a:bodyPr/>
          <a:lstStyle/>
          <a:p>
            <a:r>
              <a:rPr lang="en-US" dirty="0"/>
              <a:t>Extended Integration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r>
              <a:rPr lang="en-US" dirty="0"/>
              <a:t>Integrate with additional supply chain partners and platforms for broader applicability.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00680"/>
            <a:ext cx="2556577" cy="365125"/>
          </a:xfrm>
        </p:spPr>
        <p:txBody>
          <a:bodyPr/>
          <a:lstStyle/>
          <a:p>
            <a:r>
              <a:rPr lang="en-US" dirty="0"/>
              <a:t>System Scalability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/>
          <a:lstStyle/>
          <a:p>
            <a:r>
              <a:rPr lang="en-US" dirty="0"/>
              <a:t>Scale the system for larger and more complex supply chains.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00680"/>
            <a:ext cx="2556578" cy="365125"/>
          </a:xfrm>
        </p:spPr>
        <p:txBody>
          <a:bodyPr/>
          <a:lstStyle/>
          <a:p>
            <a:r>
              <a:rPr lang="en-US" dirty="0"/>
              <a:t>Blockchain Integration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556578" cy="1291081"/>
          </a:xfrm>
        </p:spPr>
        <p:txBody>
          <a:bodyPr/>
          <a:lstStyle/>
          <a:p>
            <a:r>
              <a:rPr lang="en-US" dirty="0"/>
              <a:t>Explore blockchain technology for added security and decentralization.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noProof="0" dirty="0"/>
              <a:t>CONCLUSION</a:t>
            </a:r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C2692-F67E-D87F-4770-2AC8A8D516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Summary:</a:t>
            </a:r>
          </a:p>
          <a:p>
            <a:pPr marL="0" indent="0">
              <a:buNone/>
            </a:pPr>
            <a:r>
              <a:rPr lang="en-US" sz="2000" dirty="0"/>
              <a:t>Recap of the project’s objectives, approach, and outcomes. Emphasize key achievements and improvements.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Acknowledgments:</a:t>
            </a:r>
          </a:p>
          <a:p>
            <a:pPr marL="0" indent="0">
              <a:buNone/>
            </a:pPr>
            <a:r>
              <a:rPr lang="en-US" sz="2000" dirty="0"/>
              <a:t>Thank collaborators and Fetch.ai for their support and the opportunity to present this project.</a:t>
            </a:r>
          </a:p>
        </p:txBody>
      </p:sp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/>
          <a:lstStyle/>
          <a:p>
            <a:r>
              <a:rPr lang="en-US" dirty="0"/>
              <a:t>Market opportunity overview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2337" y="3400981"/>
            <a:ext cx="2693128" cy="991689"/>
          </a:xfrm>
        </p:spPr>
        <p:txBody>
          <a:bodyPr/>
          <a:lstStyle/>
          <a:p>
            <a:pPr lvl="0"/>
            <a:r>
              <a:rPr lang="en-US" sz="2500" noProof="0" dirty="0"/>
              <a:t>VVS LAXMAN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336" y="4670980"/>
            <a:ext cx="2693129" cy="1151633"/>
          </a:xfrm>
        </p:spPr>
        <p:txBody>
          <a:bodyPr/>
          <a:lstStyle/>
          <a:p>
            <a:r>
              <a:rPr lang="en-US" dirty="0"/>
              <a:t>GitHub:</a:t>
            </a:r>
          </a:p>
          <a:p>
            <a:r>
              <a:rPr lang="en-US" dirty="0"/>
              <a:t>https://github.com/Vvslaxman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87933" y="3400981"/>
            <a:ext cx="2693128" cy="991689"/>
          </a:xfrm>
        </p:spPr>
        <p:txBody>
          <a:bodyPr/>
          <a:lstStyle/>
          <a:p>
            <a:r>
              <a:rPr lang="en-US" sz="2500" dirty="0"/>
              <a:t>M POOJITH CHOWDARY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87931" y="4670980"/>
            <a:ext cx="2693129" cy="1151633"/>
          </a:xfrm>
        </p:spPr>
        <p:txBody>
          <a:bodyPr/>
          <a:lstStyle/>
          <a:p>
            <a:r>
              <a:rPr lang="en-US" dirty="0"/>
              <a:t>GitHub: https://github.com/Poojith-Chowdary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82F801-E17C-4A69-AD17-239F51B8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3530" y="3400981"/>
            <a:ext cx="2693128" cy="991689"/>
          </a:xfrm>
        </p:spPr>
        <p:txBody>
          <a:bodyPr/>
          <a:lstStyle/>
          <a:p>
            <a:r>
              <a:rPr lang="en-US" sz="2500" dirty="0"/>
              <a:t>M BUDDU UDAY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83528" y="4670980"/>
            <a:ext cx="2693129" cy="1151633"/>
          </a:xfrm>
        </p:spPr>
        <p:txBody>
          <a:bodyPr/>
          <a:lstStyle/>
          <a:p>
            <a:r>
              <a:rPr lang="en-US" dirty="0"/>
              <a:t>GitHub:</a:t>
            </a:r>
          </a:p>
          <a:p>
            <a:r>
              <a:rPr lang="en-US" dirty="0"/>
              <a:t>https://github.com/Morampudi-Buddu-Uday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85493-3983-4D5B-89C1-18CAAE0A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76709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06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5">
            <a:extLst>
              <a:ext uri="{FF2B5EF4-FFF2-40B4-BE49-F238E27FC236}">
                <a16:creationId xmlns:a16="http://schemas.microsoft.com/office/drawing/2014/main" id="{EE36C1A6-BAE7-10C9-28B0-FDD8982DBCA7}"/>
              </a:ext>
            </a:extLst>
          </p:cNvPr>
          <p:cNvSpPr txBox="1">
            <a:spLocks/>
          </p:cNvSpPr>
          <p:nvPr/>
        </p:nvSpPr>
        <p:spPr>
          <a:xfrm>
            <a:off x="9001275" y="3400980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N MAHIDEEP</a:t>
            </a:r>
          </a:p>
        </p:txBody>
      </p:sp>
      <p:sp>
        <p:nvSpPr>
          <p:cNvPr id="5" name="Text Placeholder 50">
            <a:extLst>
              <a:ext uri="{FF2B5EF4-FFF2-40B4-BE49-F238E27FC236}">
                <a16:creationId xmlns:a16="http://schemas.microsoft.com/office/drawing/2014/main" id="{A9071B4F-F8A4-2259-ED23-19DE7C207BE8}"/>
              </a:ext>
            </a:extLst>
          </p:cNvPr>
          <p:cNvSpPr txBox="1">
            <a:spLocks/>
          </p:cNvSpPr>
          <p:nvPr/>
        </p:nvSpPr>
        <p:spPr>
          <a:xfrm>
            <a:off x="9467901" y="4656167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GitHub:</a:t>
            </a:r>
          </a:p>
          <a:p>
            <a:r>
              <a:rPr lang="en-US" dirty="0"/>
              <a:t>https://github.com/matrix-09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15EFE1-2231-CCB4-55D2-D724EEAA8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56679" y="4519087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6C6F0-2180-DDD3-31DF-D133A391EB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2"/>
            <a:ext cx="4856479" cy="2413388"/>
          </a:xfrm>
        </p:spPr>
        <p:txBody>
          <a:bodyPr/>
          <a:lstStyle/>
          <a:p>
            <a:pPr algn="just"/>
            <a:r>
              <a:rPr lang="en-US" sz="1600" dirty="0">
                <a:cs typeface="Times New Roman" panose="02020603050405020304" pitchFamily="18" charset="0"/>
              </a:rPr>
              <a:t>Challenges in Traditional Supply </a:t>
            </a:r>
            <a:r>
              <a:rPr lang="en-US" sz="1600" dirty="0" err="1">
                <a:cs typeface="Times New Roman" panose="02020603050405020304" pitchFamily="18" charset="0"/>
              </a:rPr>
              <a:t>Chains:Inefficient</a:t>
            </a:r>
            <a:r>
              <a:rPr lang="en-US" sz="1600" dirty="0">
                <a:cs typeface="Times New Roman" panose="02020603050405020304" pitchFamily="18" charset="0"/>
              </a:rPr>
              <a:t> handling of orders and </a:t>
            </a:r>
            <a:r>
              <a:rPr lang="en-US" sz="1600" dirty="0" err="1">
                <a:cs typeface="Times New Roman" panose="02020603050405020304" pitchFamily="18" charset="0"/>
              </a:rPr>
              <a:t>inventory.Lack</a:t>
            </a:r>
            <a:r>
              <a:rPr lang="en-US" sz="1600" dirty="0">
                <a:cs typeface="Times New Roman" panose="02020603050405020304" pitchFamily="18" charset="0"/>
              </a:rPr>
              <a:t> of real-time visibility and </a:t>
            </a:r>
            <a:r>
              <a:rPr lang="en-US" sz="1600" dirty="0" err="1">
                <a:cs typeface="Times New Roman" panose="02020603050405020304" pitchFamily="18" charset="0"/>
              </a:rPr>
              <a:t>tracking.Poor</a:t>
            </a:r>
            <a:r>
              <a:rPr lang="en-US" sz="1600" dirty="0">
                <a:cs typeface="Times New Roman" panose="02020603050405020304" pitchFamily="18" charset="0"/>
              </a:rPr>
              <a:t> communication between supply chain entities (suppliers, manufacturers, distributors, retailers).Need: A streamlined, efficient system to handle orders, track materials, and coordinate between different roles in the supply chain.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711A-7D5B-913A-2AA3-01C30F6C4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2" y="2210810"/>
            <a:ext cx="8058209" cy="538038"/>
          </a:xfrm>
        </p:spPr>
        <p:txBody>
          <a:bodyPr/>
          <a:lstStyle/>
          <a:p>
            <a:r>
              <a:rPr lang="en-IN" dirty="0"/>
              <a:t>Solution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76C8E-F432-B3D7-B5D8-3CE91EFD4F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just"/>
            <a:r>
              <a:rPr lang="en-US" dirty="0">
                <a:cs typeface="Times New Roman" panose="02020603050405020304" pitchFamily="18" charset="0"/>
              </a:rPr>
              <a:t>A comprehensive Supply Chain Management System integrating advanced technologies to improve operational </a:t>
            </a:r>
            <a:r>
              <a:rPr lang="en-US" dirty="0" err="1">
                <a:cs typeface="Times New Roman" panose="02020603050405020304" pitchFamily="18" charset="0"/>
              </a:rPr>
              <a:t>efficiency.Key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Features:Automated</a:t>
            </a:r>
            <a:r>
              <a:rPr lang="en-US" dirty="0">
                <a:cs typeface="Times New Roman" panose="02020603050405020304" pitchFamily="18" charset="0"/>
              </a:rPr>
              <a:t> Order Placement and </a:t>
            </a:r>
            <a:r>
              <a:rPr lang="en-US" dirty="0" err="1">
                <a:cs typeface="Times New Roman" panose="02020603050405020304" pitchFamily="18" charset="0"/>
              </a:rPr>
              <a:t>TrackingReal</a:t>
            </a:r>
            <a:r>
              <a:rPr lang="en-US" dirty="0">
                <a:cs typeface="Times New Roman" panose="02020603050405020304" pitchFamily="18" charset="0"/>
              </a:rPr>
              <a:t>-time Communication Between Supply Chain </a:t>
            </a:r>
            <a:r>
              <a:rPr lang="en-US" dirty="0" err="1">
                <a:cs typeface="Times New Roman" panose="02020603050405020304" pitchFamily="18" charset="0"/>
              </a:rPr>
              <a:t>RolesData</a:t>
            </a:r>
            <a:r>
              <a:rPr lang="en-US" dirty="0">
                <a:cs typeface="Times New Roman" panose="02020603050405020304" pitchFamily="18" charset="0"/>
              </a:rPr>
              <a:t>-Driven Decision Making with Interactive Visualizations</a:t>
            </a:r>
            <a:endParaRPr lang="en-IN" dirty="0"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B4D9C-344A-39BC-1F29-3A7DAF873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0AB8D-237D-34B5-A480-F9A961CA4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2D911-2CDB-C63F-643D-3D2CCBEDD4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15640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681" y="447208"/>
            <a:ext cx="5953392" cy="918377"/>
          </a:xfrm>
        </p:spPr>
        <p:txBody>
          <a:bodyPr/>
          <a:lstStyle/>
          <a:p>
            <a:r>
              <a:rPr lang="en-US" noProof="0" dirty="0"/>
              <a:t>Tech stack: front-end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0797" y="1863007"/>
            <a:ext cx="3998088" cy="1072345"/>
          </a:xfrm>
        </p:spPr>
        <p:txBody>
          <a:bodyPr/>
          <a:lstStyle/>
          <a:p>
            <a:r>
              <a:rPr lang="en-US" sz="2500" dirty="0"/>
              <a:t>React.js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26134" y="2024275"/>
            <a:ext cx="8360100" cy="1086365"/>
          </a:xfrm>
        </p:spPr>
        <p:txBody>
          <a:bodyPr/>
          <a:lstStyle/>
          <a:p>
            <a:r>
              <a:rPr lang="en-IN" dirty="0"/>
              <a:t>Framework for building dynamic user interfaces.Three.js &amp; React Three</a:t>
            </a:r>
            <a:endParaRPr lang="en-US" dirty="0"/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986" y="2641467"/>
            <a:ext cx="4829394" cy="1072345"/>
          </a:xfrm>
        </p:spPr>
        <p:txBody>
          <a:bodyPr/>
          <a:lstStyle/>
          <a:p>
            <a:r>
              <a:rPr lang="en-US" sz="2500" dirty="0"/>
              <a:t>Material </a:t>
            </a:r>
            <a:r>
              <a:rPr lang="en-US" sz="2500" dirty="0" err="1"/>
              <a:t>ui</a:t>
            </a:r>
            <a:endParaRPr lang="en-US" sz="2500" dirty="0"/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55580" y="3808861"/>
            <a:ext cx="5846946" cy="387746"/>
          </a:xfrm>
        </p:spPr>
        <p:txBody>
          <a:bodyPr/>
          <a:lstStyle/>
          <a:p>
            <a:r>
              <a:rPr lang="en-IN" dirty="0"/>
              <a:t>For creating interactive 3D visualizations.</a:t>
            </a:r>
            <a:endParaRPr lang="en-US" dirty="0"/>
          </a:p>
        </p:txBody>
      </p:sp>
      <p:sp>
        <p:nvSpPr>
          <p:cNvPr id="194" name="Text Placeholder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4060" y="4627889"/>
            <a:ext cx="7727793" cy="1072345"/>
          </a:xfrm>
        </p:spPr>
        <p:txBody>
          <a:bodyPr/>
          <a:lstStyle/>
          <a:p>
            <a:r>
              <a:rPr lang="en-US" sz="2500" dirty="0"/>
              <a:t>glassmorphism</a:t>
            </a:r>
          </a:p>
        </p:txBody>
      </p:sp>
      <p:sp>
        <p:nvSpPr>
          <p:cNvPr id="209" name="Text Placeholder 208">
            <a:extLst>
              <a:ext uri="{FF2B5EF4-FFF2-40B4-BE49-F238E27FC236}">
                <a16:creationId xmlns:a16="http://schemas.microsoft.com/office/drawing/2014/main" id="{A4FFE943-298E-4CF4-BA89-7378291F7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5616" y="4791178"/>
            <a:ext cx="7462079" cy="387746"/>
          </a:xfrm>
        </p:spPr>
        <p:txBody>
          <a:bodyPr/>
          <a:lstStyle/>
          <a:p>
            <a:r>
              <a:rPr lang="en-US" dirty="0"/>
              <a:t>A design trend involving frosted glass effects for a modern, sleek look, implemented through CSS for a visually appealing UI.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16809" y="195666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719459" y="2770800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69902" y="477005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1A455AE8-2103-731E-4FEC-B1B7885913F0}"/>
              </a:ext>
            </a:extLst>
          </p:cNvPr>
          <p:cNvSpPr txBox="1">
            <a:spLocks/>
          </p:cNvSpPr>
          <p:nvPr/>
        </p:nvSpPr>
        <p:spPr>
          <a:xfrm>
            <a:off x="283646" y="3570964"/>
            <a:ext cx="3998088" cy="107234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500" dirty="0"/>
              <a:t>Fiber</a:t>
            </a:r>
            <a:endParaRPr lang="en-US" sz="25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B28A43-59CD-33CB-9DD9-1C1FF4608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98647" y="3744833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 Placeholder 158">
            <a:extLst>
              <a:ext uri="{FF2B5EF4-FFF2-40B4-BE49-F238E27FC236}">
                <a16:creationId xmlns:a16="http://schemas.microsoft.com/office/drawing/2014/main" id="{8FD709CE-01CA-E3E9-8B86-728D2D56C07A}"/>
              </a:ext>
            </a:extLst>
          </p:cNvPr>
          <p:cNvSpPr txBox="1">
            <a:spLocks/>
          </p:cNvSpPr>
          <p:nvPr/>
        </p:nvSpPr>
        <p:spPr>
          <a:xfrm>
            <a:off x="2933280" y="2871833"/>
            <a:ext cx="7727793" cy="3877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React component library that provides pre-designed UI components, ensuring a consistent and professional design.</a:t>
            </a:r>
          </a:p>
        </p:txBody>
      </p: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US" dirty="0"/>
              <a:t>Tech stack: back-end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/>
          <a:lstStyle/>
          <a:p>
            <a:r>
              <a:rPr lang="en-ZA" dirty="0"/>
              <a:t>FLASK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766050"/>
            <a:ext cx="2806280" cy="1148945"/>
          </a:xfrm>
        </p:spPr>
        <p:txBody>
          <a:bodyPr/>
          <a:lstStyle/>
          <a:p>
            <a:r>
              <a:rPr lang="en-US" dirty="0"/>
              <a:t>A lightweight Python framework for building web applications and APIs. It handles routing, data processing, and integrates with </a:t>
            </a:r>
            <a:r>
              <a:rPr lang="en-US" dirty="0" err="1"/>
              <a:t>UAgents</a:t>
            </a:r>
            <a:r>
              <a:rPr lang="en-US" dirty="0"/>
              <a:t>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/>
          <a:lstStyle/>
          <a:p>
            <a:r>
              <a:rPr lang="en-ZA" dirty="0" err="1"/>
              <a:t>UAgents</a:t>
            </a:r>
            <a:endParaRPr lang="en-ZA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148945"/>
          </a:xfrm>
        </p:spPr>
        <p:txBody>
          <a:bodyPr/>
          <a:lstStyle/>
          <a:p>
            <a:r>
              <a:rPr lang="en-US" dirty="0"/>
              <a:t>A framework for building multi-agent systems. It manages the different roles (Supplier, Manufacturer, Distributor, Retailer) and their interactions through HTTP endpoints.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/>
          <a:lstStyle/>
          <a:p>
            <a:r>
              <a:rPr lang="en-ZA" dirty="0"/>
              <a:t>Other tools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/>
          <a:lstStyle/>
          <a:p>
            <a:r>
              <a:rPr lang="en-US" dirty="0"/>
              <a:t> For integration and features related to decentralized systems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2EE8-6144-6770-B011-5C789A78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544" y="737014"/>
            <a:ext cx="5097428" cy="918377"/>
          </a:xfrm>
        </p:spPr>
        <p:txBody>
          <a:bodyPr/>
          <a:lstStyle/>
          <a:p>
            <a:r>
              <a:rPr lang="en-IN" dirty="0"/>
              <a:t>Frontend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62030-47B6-3CCA-6D2F-2FA6675CCD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763" y="1837064"/>
            <a:ext cx="3192020" cy="1072345"/>
          </a:xfrm>
        </p:spPr>
        <p:txBody>
          <a:bodyPr/>
          <a:lstStyle/>
          <a:p>
            <a:r>
              <a:rPr lang="en-IN" sz="2000" dirty="0"/>
              <a:t>User Interface: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E064F-3FA5-ABB1-3948-42DC300509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8355" y="2715536"/>
            <a:ext cx="3639904" cy="387746"/>
          </a:xfrm>
        </p:spPr>
        <p:txBody>
          <a:bodyPr/>
          <a:lstStyle/>
          <a:p>
            <a:r>
              <a:rPr lang="en-US" b="1" u="sng" dirty="0" err="1"/>
              <a:t>Glassmorphism</a:t>
            </a:r>
            <a:r>
              <a:rPr lang="en-US" b="1" u="sng" dirty="0"/>
              <a:t> Design:</a:t>
            </a:r>
            <a:endParaRPr lang="en-IN" b="1" u="s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3091D-B6BE-DE87-A197-F6F57A6F75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8715" y="3067094"/>
            <a:ext cx="7122687" cy="569871"/>
          </a:xfrm>
        </p:spPr>
        <p:txBody>
          <a:bodyPr/>
          <a:lstStyle/>
          <a:p>
            <a:r>
              <a:rPr lang="en-US" dirty="0"/>
              <a:t>Utilized </a:t>
            </a:r>
            <a:r>
              <a:rPr lang="en-US" dirty="0" err="1"/>
              <a:t>glassmorphism</a:t>
            </a:r>
            <a:r>
              <a:rPr lang="en-US" dirty="0"/>
              <a:t> for a modern and appealing UI, providing a frosted glass effect with transparency.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95A261-4426-DC94-2EAC-9A11BB16776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8355" y="3754719"/>
            <a:ext cx="3639905" cy="387746"/>
          </a:xfrm>
        </p:spPr>
        <p:txBody>
          <a:bodyPr/>
          <a:lstStyle/>
          <a:p>
            <a:r>
              <a:rPr lang="en-US" b="1" u="sng" dirty="0"/>
              <a:t>Interactive Charts:</a:t>
            </a:r>
            <a:endParaRPr lang="en-IN" b="1" u="sn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FAA03-5FC9-F67A-C769-877F2ABFD27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8715" y="4121343"/>
            <a:ext cx="7329046" cy="481781"/>
          </a:xfrm>
        </p:spPr>
        <p:txBody>
          <a:bodyPr/>
          <a:lstStyle/>
          <a:p>
            <a:r>
              <a:rPr lang="en-US" dirty="0"/>
              <a:t>Integrated Chart.js for dynamic and interactive visualizations, enabling users to track order status and performance metrics in real-time.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0EE529A-65AD-B244-7EBC-77D4C42C4AC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715" y="4680653"/>
            <a:ext cx="3639905" cy="387746"/>
          </a:xfrm>
        </p:spPr>
        <p:txBody>
          <a:bodyPr/>
          <a:lstStyle/>
          <a:p>
            <a:r>
              <a:rPr lang="en-US" b="1" u="sng" dirty="0"/>
              <a:t>Components:</a:t>
            </a:r>
            <a:endParaRPr lang="en-IN" b="1" u="sn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17F415-676A-4EA3-48E1-D540CDCAF33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8715" y="5119016"/>
            <a:ext cx="8827794" cy="481781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 dirty="0"/>
              <a:t>Order Placement: </a:t>
            </a:r>
            <a:r>
              <a:rPr lang="en-US" dirty="0"/>
              <a:t>Input fields and buttons for placing orders, sending materials, and checking status.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 dirty="0"/>
              <a:t>Order History</a:t>
            </a:r>
            <a:r>
              <a:rPr lang="en-US" dirty="0"/>
              <a:t>: List displaying historical order data with statuses and </a:t>
            </a:r>
            <a:r>
              <a:rPr lang="en-US" dirty="0" err="1"/>
              <a:t>details.Status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u="sng" dirty="0"/>
              <a:t>Updates</a:t>
            </a:r>
            <a:r>
              <a:rPr lang="en-US" dirty="0"/>
              <a:t>: Real-time status updates and feedback.</a:t>
            </a:r>
            <a:endParaRPr lang="en-IN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9A7CAA4-FA39-D478-CAB4-E95EA2D31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958BDF-A447-38FA-9C22-E1A485F80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5DF6630-C6ED-6F0B-3A32-18CD0D9706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69077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5301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343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019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/>
          <a:lstStyle/>
          <a:p>
            <a:r>
              <a:rPr lang="en-US" dirty="0"/>
              <a:t>Ui/</a:t>
            </a:r>
            <a:r>
              <a:rPr lang="en-US" dirty="0" err="1"/>
              <a:t>ux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ZA" dirty="0"/>
              <a:t>User Interface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33290" y="3262556"/>
            <a:ext cx="1706965" cy="1048575"/>
          </a:xfrm>
        </p:spPr>
        <p:txBody>
          <a:bodyPr/>
          <a:lstStyle/>
          <a:p>
            <a:r>
              <a:rPr lang="en-US" dirty="0"/>
              <a:t>React.js Component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3332" y="3262556"/>
            <a:ext cx="1706965" cy="1048575"/>
          </a:xfrm>
        </p:spPr>
        <p:txBody>
          <a:bodyPr/>
          <a:lstStyle/>
          <a:p>
            <a:r>
              <a:rPr lang="en-US" dirty="0"/>
              <a:t>Material UI Integration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7008" y="3262556"/>
            <a:ext cx="1706965" cy="1048575"/>
          </a:xfrm>
        </p:spPr>
        <p:txBody>
          <a:bodyPr/>
          <a:lstStyle/>
          <a:p>
            <a:r>
              <a:rPr lang="en-US" dirty="0"/>
              <a:t>Glass-morphism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2028" y="4704557"/>
            <a:ext cx="2431015" cy="1148945"/>
          </a:xfrm>
        </p:spPr>
        <p:txBody>
          <a:bodyPr/>
          <a:lstStyle/>
          <a:p>
            <a:r>
              <a:rPr lang="en-US" dirty="0"/>
              <a:t>Modular components for different functionalities (order placement, status checking).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1306" y="4704558"/>
            <a:ext cx="2431015" cy="1148945"/>
          </a:xfrm>
        </p:spPr>
        <p:txBody>
          <a:bodyPr/>
          <a:lstStyle/>
          <a:p>
            <a:r>
              <a:rPr lang="en-US" dirty="0"/>
              <a:t>Consistent styling with pre-designed components for buttons, input fields, and containers.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34982" y="4704557"/>
            <a:ext cx="2431015" cy="1148945"/>
          </a:xfrm>
        </p:spPr>
        <p:txBody>
          <a:bodyPr/>
          <a:lstStyle/>
          <a:p>
            <a:r>
              <a:rPr lang="en-US" dirty="0"/>
              <a:t>Achieved using CSS, creating a frosted glass effect for a modern and visually appealing look.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5301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343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019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/>
          <a:lstStyle/>
          <a:p>
            <a:r>
              <a:rPr lang="en-US" dirty="0"/>
              <a:t>Ui/</a:t>
            </a:r>
            <a:r>
              <a:rPr lang="en-US" dirty="0" err="1"/>
              <a:t>ux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ZA" dirty="0"/>
              <a:t>User Experience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33290" y="3262556"/>
            <a:ext cx="1706965" cy="1048575"/>
          </a:xfrm>
        </p:spPr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3332" y="3262556"/>
            <a:ext cx="1706965" cy="1048575"/>
          </a:xfrm>
        </p:spPr>
        <p:txBody>
          <a:bodyPr/>
          <a:lstStyle/>
          <a:p>
            <a:r>
              <a:rPr lang="en-US" dirty="0"/>
              <a:t>Interactive Elements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7008" y="3262556"/>
            <a:ext cx="1706965" cy="1048575"/>
          </a:xfrm>
        </p:spPr>
        <p:txBody>
          <a:bodyPr/>
          <a:lstStyle/>
          <a:p>
            <a:r>
              <a:rPr lang="en-US" dirty="0"/>
              <a:t>Charts and Graphs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2028" y="4704557"/>
            <a:ext cx="2431015" cy="1148945"/>
          </a:xfrm>
        </p:spPr>
        <p:txBody>
          <a:bodyPr/>
          <a:lstStyle/>
          <a:p>
            <a:r>
              <a:rPr lang="en-US" dirty="0"/>
              <a:t>Ensures compatibility with different devices and screen sizes.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1306" y="4704558"/>
            <a:ext cx="2431015" cy="1148945"/>
          </a:xfrm>
        </p:spPr>
        <p:txBody>
          <a:bodyPr/>
          <a:lstStyle/>
          <a:p>
            <a:r>
              <a:rPr lang="en-US" dirty="0"/>
              <a:t>Includes buttons, input fields, and dynamic charts for enhanced user interaction.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34982" y="4704557"/>
            <a:ext cx="2431015" cy="1148945"/>
          </a:xfrm>
        </p:spPr>
        <p:txBody>
          <a:bodyPr/>
          <a:lstStyle/>
          <a:p>
            <a:r>
              <a:rPr lang="en-US" dirty="0"/>
              <a:t> Interactive charts for visualizing data (e.g., order history, material status).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Supply Chain Management System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7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120</TotalTime>
  <Words>1170</Words>
  <Application>Microsoft Office PowerPoint</Application>
  <PresentationFormat>Widescreen</PresentationFormat>
  <Paragraphs>190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 Bold</vt:lpstr>
      <vt:lpstr>Courier New</vt:lpstr>
      <vt:lpstr>Daytona Pro Light</vt:lpstr>
      <vt:lpstr>Times New Roman</vt:lpstr>
      <vt:lpstr>Office Theme</vt:lpstr>
      <vt:lpstr>Supply Chain Management System</vt:lpstr>
      <vt:lpstr>Description</vt:lpstr>
      <vt:lpstr>Problem Statement</vt:lpstr>
      <vt:lpstr>Solution Overview</vt:lpstr>
      <vt:lpstr>Tech stack: front-end</vt:lpstr>
      <vt:lpstr>Tech stack: back-end</vt:lpstr>
      <vt:lpstr>Frontend Implementation</vt:lpstr>
      <vt:lpstr>Ui/ux</vt:lpstr>
      <vt:lpstr>Ui/ux</vt:lpstr>
      <vt:lpstr>Backend Implementation</vt:lpstr>
      <vt:lpstr>Approach and Methodology</vt:lpstr>
      <vt:lpstr>ACTIVITY DIAGRAM</vt:lpstr>
      <vt:lpstr>PowerPoint Presentation</vt:lpstr>
      <vt:lpstr>PowerPoint Presentation</vt:lpstr>
      <vt:lpstr>PowerPoint Presentation</vt:lpstr>
      <vt:lpstr>features</vt:lpstr>
      <vt:lpstr>features</vt:lpstr>
      <vt:lpstr>Our competition graphic </vt:lpstr>
      <vt:lpstr>IMPLEMENTATION</vt:lpstr>
      <vt:lpstr>Results &amp; impact</vt:lpstr>
      <vt:lpstr>Future work</vt:lpstr>
      <vt:lpstr>CONCLUSION</vt:lpstr>
      <vt:lpstr>Market opportunity overview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21071A66F6 MANNE POOJITH CHOWDARY</dc:creator>
  <cp:lastModifiedBy>Nagireddi Mahideep</cp:lastModifiedBy>
  <cp:revision>10</cp:revision>
  <dcterms:created xsi:type="dcterms:W3CDTF">2024-08-10T15:30:52Z</dcterms:created>
  <dcterms:modified xsi:type="dcterms:W3CDTF">2024-08-10T18:26:32Z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